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6" r:id="rId3"/>
    <p:sldId id="270" r:id="rId4"/>
    <p:sldId id="277" r:id="rId5"/>
    <p:sldId id="278" r:id="rId6"/>
    <p:sldId id="288" r:id="rId7"/>
    <p:sldId id="263" r:id="rId8"/>
    <p:sldId id="281" r:id="rId9"/>
    <p:sldId id="280" r:id="rId10"/>
    <p:sldId id="282" r:id="rId11"/>
    <p:sldId id="283" r:id="rId12"/>
    <p:sldId id="284" r:id="rId13"/>
    <p:sldId id="286" r:id="rId14"/>
    <p:sldId id="285" r:id="rId15"/>
    <p:sldId id="287" r:id="rId16"/>
    <p:sldId id="269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váčková Monika" initials="SM" lastIdx="3" clrIdx="0">
    <p:extLst>
      <p:ext uri="{19B8F6BF-5375-455C-9EA6-DF929625EA0E}">
        <p15:presenceInfo xmlns:p15="http://schemas.microsoft.com/office/powerpoint/2012/main" userId="S-1-5-21-527237240-117609710-1801674531-3589" providerId="AD"/>
      </p:ext>
    </p:extLst>
  </p:cmAuthor>
  <p:cmAuthor id="2" name="Kučo Milan" initials="KM" lastIdx="1" clrIdx="1">
    <p:extLst>
      <p:ext uri="{19B8F6BF-5375-455C-9EA6-DF929625EA0E}">
        <p15:presenceInfo xmlns:p15="http://schemas.microsoft.com/office/powerpoint/2012/main" userId="S-1-5-21-527237240-117609710-1801674531-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4-05T12:35:05.935" idx="1">
    <p:pos x="2891" y="2280"/>
    <p:text>treba upraviť uvedenú položku (viď koment. k ďalšej prezentácii).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AB8DE-47DF-49BC-8674-55A78DB86357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85FD2-A88C-47B6-A73A-406AC491A2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530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86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340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80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616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Product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935620" y="3411088"/>
            <a:ext cx="3430392" cy="34630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567975" y="5249540"/>
            <a:ext cx="1487988" cy="16246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82768" y="4642169"/>
            <a:ext cx="1786477" cy="223198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063651" y="610343"/>
            <a:ext cx="3474300" cy="3299671"/>
          </a:xfrm>
          <a:custGeom>
            <a:avLst/>
            <a:gdLst>
              <a:gd name="connsiteX0" fmla="*/ 460749 w 3474300"/>
              <a:gd name="connsiteY0" fmla="*/ 0 h 3299670"/>
              <a:gd name="connsiteX1" fmla="*/ 3011220 w 3474300"/>
              <a:gd name="connsiteY1" fmla="*/ 0 h 3299670"/>
              <a:gd name="connsiteX2" fmla="*/ 3465502 w 3474300"/>
              <a:gd name="connsiteY2" fmla="*/ 370750 h 3299670"/>
              <a:gd name="connsiteX3" fmla="*/ 3474300 w 3474300"/>
              <a:gd name="connsiteY3" fmla="*/ 457809 h 3299670"/>
              <a:gd name="connsiteX4" fmla="*/ 3474300 w 3474300"/>
              <a:gd name="connsiteY4" fmla="*/ 2844868 h 3299670"/>
              <a:gd name="connsiteX5" fmla="*/ 3465502 w 3474300"/>
              <a:gd name="connsiteY5" fmla="*/ 2931808 h 3299670"/>
              <a:gd name="connsiteX6" fmla="*/ 3104542 w 3474300"/>
              <a:gd name="connsiteY6" fmla="*/ 3290389 h 3299670"/>
              <a:gd name="connsiteX7" fmla="*/ 3011620 w 3474300"/>
              <a:gd name="connsiteY7" fmla="*/ 3299670 h 3299670"/>
              <a:gd name="connsiteX8" fmla="*/ 460349 w 3474300"/>
              <a:gd name="connsiteY8" fmla="*/ 3299670 h 3299670"/>
              <a:gd name="connsiteX9" fmla="*/ 367554 w 3474300"/>
              <a:gd name="connsiteY9" fmla="*/ 3290389 h 3299670"/>
              <a:gd name="connsiteX10" fmla="*/ 9312 w 3474300"/>
              <a:gd name="connsiteY10" fmla="*/ 2931808 h 3299670"/>
              <a:gd name="connsiteX11" fmla="*/ 0 w 3474300"/>
              <a:gd name="connsiteY11" fmla="*/ 2838535 h 3299670"/>
              <a:gd name="connsiteX12" fmla="*/ 0 w 3474300"/>
              <a:gd name="connsiteY12" fmla="*/ 464151 h 3299670"/>
              <a:gd name="connsiteX13" fmla="*/ 9312 w 3474300"/>
              <a:gd name="connsiteY13" fmla="*/ 370750 h 3299670"/>
              <a:gd name="connsiteX14" fmla="*/ 460749 w 3474300"/>
              <a:gd name="connsiteY14" fmla="*/ 0 h 329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74300" h="3299670">
                <a:moveTo>
                  <a:pt x="460749" y="0"/>
                </a:moveTo>
                <a:cubicBezTo>
                  <a:pt x="460749" y="0"/>
                  <a:pt x="460749" y="0"/>
                  <a:pt x="3011220" y="0"/>
                </a:cubicBezTo>
                <a:cubicBezTo>
                  <a:pt x="3234906" y="0"/>
                  <a:pt x="3422179" y="159462"/>
                  <a:pt x="3465502" y="370750"/>
                </a:cubicBezTo>
                <a:lnTo>
                  <a:pt x="3474300" y="457809"/>
                </a:lnTo>
                <a:lnTo>
                  <a:pt x="3474300" y="2844868"/>
                </a:lnTo>
                <a:lnTo>
                  <a:pt x="3465502" y="2931808"/>
                </a:lnTo>
                <a:cubicBezTo>
                  <a:pt x="3428368" y="3112423"/>
                  <a:pt x="3285475" y="3253708"/>
                  <a:pt x="3104542" y="3290389"/>
                </a:cubicBezTo>
                <a:lnTo>
                  <a:pt x="3011620" y="3299670"/>
                </a:lnTo>
                <a:lnTo>
                  <a:pt x="460349" y="3299670"/>
                </a:lnTo>
                <a:lnTo>
                  <a:pt x="367554" y="3290389"/>
                </a:lnTo>
                <a:cubicBezTo>
                  <a:pt x="187109" y="3253708"/>
                  <a:pt x="45958" y="3112423"/>
                  <a:pt x="9312" y="2931808"/>
                </a:cubicBezTo>
                <a:lnTo>
                  <a:pt x="0" y="2838535"/>
                </a:lnTo>
                <a:lnTo>
                  <a:pt x="0" y="464151"/>
                </a:lnTo>
                <a:lnTo>
                  <a:pt x="9312" y="370750"/>
                </a:lnTo>
                <a:cubicBezTo>
                  <a:pt x="52066" y="159462"/>
                  <a:pt x="237063" y="0"/>
                  <a:pt x="4607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Replace Image &amp; Send To Back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6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 1">
  <p:cSld name="Empty slide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637133" y="0"/>
            <a:ext cx="5526000" cy="3536400"/>
          </a:xfrm>
          <a:prstGeom prst="rect">
            <a:avLst/>
          </a:prstGeom>
          <a:solidFill>
            <a:srgbClr val="19344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881367" y="211900"/>
            <a:ext cx="5080000" cy="1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881367" y="1520367"/>
            <a:ext cx="4890000" cy="16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054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1913393" y="1495925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5646899" y="1495925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9380407" y="1495925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913393" y="4108497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5646899" y="4108497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380407" y="4108497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72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 rot="20391856">
            <a:off x="2841047" y="4991252"/>
            <a:ext cx="4228535" cy="26978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 rot="20391856">
            <a:off x="-862896" y="732319"/>
            <a:ext cx="4228535" cy="26978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rot="20391856">
            <a:off x="7018706" y="461960"/>
            <a:ext cx="4228535" cy="26978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66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016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896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568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104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41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1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555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265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3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9;p32">
            <a:extLst>
              <a:ext uri="{FF2B5EF4-FFF2-40B4-BE49-F238E27FC236}">
                <a16:creationId xmlns:a16="http://schemas.microsoft.com/office/drawing/2014/main" id="{88ED3783-6653-9467-3F73-4DFD19600DA4}"/>
              </a:ext>
            </a:extLst>
          </p:cNvPr>
          <p:cNvSpPr/>
          <p:nvPr/>
        </p:nvSpPr>
        <p:spPr>
          <a:xfrm>
            <a:off x="104273" y="3489158"/>
            <a:ext cx="10092165" cy="2253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0;p32">
            <a:extLst>
              <a:ext uri="{FF2B5EF4-FFF2-40B4-BE49-F238E27FC236}">
                <a16:creationId xmlns:a16="http://schemas.microsoft.com/office/drawing/2014/main" id="{357B7D5A-76EF-FF89-61BA-41732DAF491D}"/>
              </a:ext>
            </a:extLst>
          </p:cNvPr>
          <p:cNvSpPr txBox="1">
            <a:spLocks/>
          </p:cNvSpPr>
          <p:nvPr/>
        </p:nvSpPr>
        <p:spPr>
          <a:xfrm>
            <a:off x="635067" y="4271122"/>
            <a:ext cx="9006239" cy="91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0" hangingPunct="0">
              <a:buSzPts val="2600"/>
            </a:pPr>
            <a:r>
              <a:rPr lang="sk-SK" altLang="sk-SK" sz="3200" b="1" dirty="0">
                <a:solidFill>
                  <a:srgbClr val="014584"/>
                </a:solidFill>
              </a:rPr>
              <a:t>Návod na potvrdzovanie dlhodobého </a:t>
            </a:r>
            <a:r>
              <a:rPr lang="sk-SK" altLang="sk-SK" sz="3200" b="1" dirty="0" smtClean="0">
                <a:solidFill>
                  <a:srgbClr val="014584"/>
                </a:solidFill>
              </a:rPr>
              <a:t>ošetrovného pre </a:t>
            </a:r>
            <a:r>
              <a:rPr lang="sk-SK" altLang="sk-SK" sz="3200" b="1" dirty="0">
                <a:solidFill>
                  <a:srgbClr val="014584"/>
                </a:solidFill>
              </a:rPr>
              <a:t>lekárov </a:t>
            </a:r>
            <a:endParaRPr lang="sk-SK" altLang="sk-SK" sz="3200" b="1" dirty="0" smtClean="0">
              <a:solidFill>
                <a:srgbClr val="014584"/>
              </a:solidFill>
            </a:endParaRPr>
          </a:p>
          <a:p>
            <a:pPr eaLnBrk="0" hangingPunct="0">
              <a:buSzPts val="2600"/>
            </a:pPr>
            <a:r>
              <a:rPr lang="sk-SK" altLang="sk-SK" sz="3200" b="1" dirty="0" smtClean="0">
                <a:solidFill>
                  <a:srgbClr val="014584"/>
                </a:solidFill>
              </a:rPr>
              <a:t>(všeobecní lekári)</a:t>
            </a:r>
            <a:endParaRPr lang="sk-SK" altLang="sk-SK" sz="3200" b="1" dirty="0">
              <a:solidFill>
                <a:srgbClr val="014584"/>
              </a:solidFill>
            </a:endParaRPr>
          </a:p>
        </p:txBody>
      </p:sp>
      <p:sp>
        <p:nvSpPr>
          <p:cNvPr id="8" name="Google Shape;162;p32">
            <a:extLst>
              <a:ext uri="{FF2B5EF4-FFF2-40B4-BE49-F238E27FC236}">
                <a16:creationId xmlns:a16="http://schemas.microsoft.com/office/drawing/2014/main" id="{A2DBEC01-5C65-942B-F052-8FEFCFCE6574}"/>
              </a:ext>
            </a:extLst>
          </p:cNvPr>
          <p:cNvSpPr txBox="1">
            <a:spLocks/>
          </p:cNvSpPr>
          <p:nvPr/>
        </p:nvSpPr>
        <p:spPr>
          <a:xfrm>
            <a:off x="673709" y="5061098"/>
            <a:ext cx="9991600" cy="8133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0" hangingPunct="0"/>
            <a:r>
              <a:rPr lang="sk-SK" altLang="sk-SK" sz="1600" b="1" dirty="0"/>
              <a:t>Sociálna </a:t>
            </a:r>
            <a:r>
              <a:rPr lang="sk-SK" altLang="sk-SK" sz="1600" b="1" dirty="0" smtClean="0"/>
              <a:t>poisťovňa</a:t>
            </a:r>
            <a:endParaRPr lang="sk-SK" altLang="sk-SK" sz="1600" b="1" dirty="0"/>
          </a:p>
        </p:txBody>
      </p:sp>
      <p:sp>
        <p:nvSpPr>
          <p:cNvPr id="9" name="Pravouholník 8">
            <a:extLst>
              <a:ext uri="{FF2B5EF4-FFF2-40B4-BE49-F238E27FC236}">
                <a16:creationId xmlns:a16="http://schemas.microsoft.com/office/drawing/2014/main" id="{BB8CB45A-93AB-224D-86F3-E32CCB10C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5734981"/>
            <a:ext cx="3382684" cy="139515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BCCE9571-9336-2981-8B68-0D5C4D91B7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82683" y="5734980"/>
            <a:ext cx="3382684" cy="139515"/>
          </a:xfrm>
          <a:prstGeom prst="rect">
            <a:avLst/>
          </a:prstGeom>
          <a:solidFill>
            <a:srgbClr val="014584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ADDB6915-EA37-3D3F-9E09-E1A8785143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65365" y="5734980"/>
            <a:ext cx="3431073" cy="139515"/>
          </a:xfrm>
          <a:prstGeom prst="rect">
            <a:avLst/>
          </a:prstGeom>
          <a:solidFill>
            <a:srgbClr val="EC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BDA71239-2C8D-97D0-B50E-98A8966B90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061" y="441522"/>
            <a:ext cx="1159171" cy="1098505"/>
          </a:xfrm>
          <a:prstGeom prst="rect">
            <a:avLst/>
          </a:prstGeom>
          <a:effectLst>
            <a:outerShdw sx="102000" sy="102000" algn="r" rotWithShape="0">
              <a:prstClr val="black">
                <a:alpha val="1415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7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-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5451352" y="107090"/>
            <a:ext cx="551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Potvrdenie o poskytovaní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osobnej a celodennej starostlivosti </a:t>
            </a: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ďalšou osobou</a:t>
            </a:r>
            <a:endParaRPr lang="sk-SK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548577" y="903576"/>
            <a:ext cx="64491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Ktorý </a:t>
            </a:r>
            <a:r>
              <a:rPr lang="sk-SK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lekár </a:t>
            </a:r>
            <a:r>
              <a:rPr lang="sk-SK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tlačivo </a:t>
            </a:r>
            <a:r>
              <a:rPr lang="sk-SK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vystaví?</a:t>
            </a:r>
          </a:p>
          <a:p>
            <a:pPr algn="just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Tlačivo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vystaví všeobecný lekár ošetrovanej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osoby.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>
              <a:spcBef>
                <a:spcPts val="600"/>
              </a:spcBef>
            </a:pPr>
            <a:r>
              <a:rPr lang="sk-SK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Kedy tlačivo </a:t>
            </a:r>
            <a:r>
              <a:rPr lang="sk-SK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lekár vystaví? </a:t>
            </a:r>
          </a:p>
          <a:p>
            <a:pPr algn="just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Tlačivo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vystaví lekár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 tom, ako mu pacient alebo osoba, ktorá pacientovi poskytovala starostlivosť v prirodzenom prostredí, oznámi, že starostlivosť v prirodzenom prostredí bude vykonávať iná osoba. </a:t>
            </a:r>
          </a:p>
          <a:p>
            <a:pPr algn="just"/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Ďalší poistenec môže prevziať ošetrovanie ošetrovanej osoby najskôr po uplynutí 30 dní od predchádzajúceho prevzatia chorej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osoby, t. j. k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prestriedaniu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starostlivosti môže dôjsť v zásade vždy po 30 kalendárnych dňoch.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Čo musí lekár vykonať pred vystavením tlačiva?</a:t>
            </a:r>
          </a:p>
          <a:p>
            <a:pPr algn="just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Pred týmto úkonom musí lekár osobe, ktorá poskytovala starostlivosť v prirodzenom prostredí ako posledná, ukončiť poskytovanie osobnej starostlivosti na tlačive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Potvrdenie o ukončení poskytovania osobnej a celodennej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starostlivosti. </a:t>
            </a:r>
          </a:p>
          <a:p>
            <a:pPr algn="just"/>
            <a:r>
              <a:rPr lang="sk-SK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Bez ukončenia predchádzajúceho poskytovania starostlivosti nemôže byť potvrdené nové poskytovanie starostlivosti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 ošetrovanú osobu inou fyzickou osobou. 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9" y="215370"/>
            <a:ext cx="5219104" cy="62255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5925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-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5451352" y="107090"/>
            <a:ext cx="551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Potvrdenie o poskytovaní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osobnej a celodennej starostlivosti </a:t>
            </a: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ďalšou osobou</a:t>
            </a:r>
            <a:endParaRPr lang="sk-SK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451353" y="810192"/>
            <a:ext cx="64491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endParaRPr lang="sk-SK" sz="1200" b="1" i="1" dirty="0" smtClean="0"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Čo </a:t>
            </a:r>
            <a:r>
              <a:rPr lang="sk-SK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k-SK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ňom lekár </a:t>
            </a:r>
            <a:r>
              <a:rPr lang="sk-SK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uvedie?</a:t>
            </a:r>
          </a:p>
          <a:p>
            <a:pPr algn="just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časti </a:t>
            </a:r>
            <a:r>
              <a:rPr lang="sk-SK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orámovanej modrou farbou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uvedie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dentifikačné údaje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ošetrovanej osoby, ktorá si vyžaduje poskytovanie osobnej a celodennej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starostlivosti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V časti </a:t>
            </a:r>
            <a:r>
              <a:rPr lang="sk-SK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označenej číslicou </a:t>
            </a:r>
            <a:r>
              <a:rPr lang="sk-SK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sk-SK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orámovanej zelenou farbou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dátum vzniku potreby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dôvod vzniku tejto potreby - je potrebné vybrať jednu z možností v závislosti od toho, či ide o pacienta po hospitalizácii (potvrdzuje nemocnica) alebo paliatívneho pacienta (potvrdzuje lekár príslušného špecializačného odboru)</a:t>
            </a:r>
          </a:p>
          <a:p>
            <a:pPr algn="just"/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V časti </a:t>
            </a:r>
            <a:r>
              <a:rPr lang="sk-SK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podfarbenej </a:t>
            </a:r>
            <a:r>
              <a:rPr lang="sk-SK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oranžovou farbou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uvedie</a:t>
            </a: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identifikačné údaje osoby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ktorá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poskytovať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osobnú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 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celodennú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starostlivosť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 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prirodzenom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prostredí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chorej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osoby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druhá, tretia, prípadne ďalšia v poradí</a:t>
            </a:r>
          </a:p>
          <a:p>
            <a:pPr algn="just"/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V časti </a:t>
            </a:r>
            <a:r>
              <a:rPr lang="sk-SK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označenej číslicou </a:t>
            </a:r>
            <a:r>
              <a:rPr lang="sk-SK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sk-SK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orámovanej zelenou farbou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uvedie</a:t>
            </a: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predchádzajúce obdobie starostlivosti o ošetrovanú (chorú) osobu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údaje o všeobecnom lekárovi ošetrovanej osoby, ktorému zároveň oznámi všetky vyššie potvrdené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skutočnosti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dátum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vystavenia potvrdenia, pečiatku a podpis lekára, ktorý potvrdenie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vystavil</a:t>
            </a:r>
          </a:p>
          <a:p>
            <a:pPr lvl="1" algn="just"/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sk-SK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Komu je potrebné odovzdať potvrdené tlačivo? </a:t>
            </a:r>
          </a:p>
          <a:p>
            <a:pPr marL="0" lvl="1" indent="0" algn="just">
              <a:buFont typeface="Arial" pitchFamily="34" charset="0"/>
              <a:buNone/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Potvrdené tlačivo je potrebné odovzdať osobe, ktorá poskytuje osobnú a celodennú starostlivosť (osoba uvedená v časti</a:t>
            </a:r>
            <a:r>
              <a:rPr lang="sk-SK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podfarbenej </a:t>
            </a:r>
            <a:r>
              <a:rPr lang="sk-SK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oranžovou </a:t>
            </a:r>
            <a:r>
              <a:rPr lang="sk-SK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farbou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alebo osobe, ktorej sa poskytuje táto starostlivosť  (osoba uvedená v časti </a:t>
            </a:r>
            <a:r>
              <a:rPr lang="sk-SK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orámovanej </a:t>
            </a:r>
            <a:r>
              <a:rPr lang="sk-SK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modrou farbou</a:t>
            </a:r>
            <a:r>
              <a:rPr lang="sk-SK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buFont typeface="Arial" pitchFamily="34" charset="0"/>
              <a:buNone/>
            </a:pPr>
            <a:endParaRPr lang="sk-SK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Aké ďalšie povinnosti má lekár? </a:t>
            </a:r>
          </a:p>
          <a:p>
            <a:pPr algn="just"/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V prípade, ak si bude poistenec uplatňovať nárok na tzv. dlhodobé ošetrovné z viacerých nemocenských poistení, ošetrujúci lekár vystaví a potvrdí tlačivo osobitne pre každé nemocenské poistenie.</a:t>
            </a: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9" y="215370"/>
            <a:ext cx="5219104" cy="62255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68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-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5451352" y="107090"/>
            <a:ext cx="5512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Potvrdenie o ukončení poskytovania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osobnej a celodennej starostlivosti / </a:t>
            </a: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Potvrdenie o ukončení potreby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osobnej a celodennej starostlivosti</a:t>
            </a:r>
            <a:endParaRPr lang="sk-SK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451353" y="810192"/>
            <a:ext cx="6449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k-SK" sz="1200" b="1" i="1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k-SK" sz="1200" b="1" i="1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200" b="1" i="1" dirty="0" smtClean="0">
                <a:latin typeface="Arial (Text)"/>
                <a:cs typeface="Arial" panose="020B0604020202020204" pitchFamily="34" charset="0"/>
              </a:rPr>
              <a:t>Ktorý </a:t>
            </a:r>
            <a:r>
              <a:rPr lang="sk-SK" sz="1200" b="1" i="1" dirty="0">
                <a:latin typeface="Arial (Text)"/>
                <a:cs typeface="Arial" panose="020B0604020202020204" pitchFamily="34" charset="0"/>
              </a:rPr>
              <a:t>lekár </a:t>
            </a:r>
            <a:r>
              <a:rPr lang="sk-SK" sz="1200" b="1" i="1" dirty="0" smtClean="0">
                <a:latin typeface="Arial (Text)"/>
                <a:cs typeface="Arial" panose="020B0604020202020204" pitchFamily="34" charset="0"/>
              </a:rPr>
              <a:t>tlačivo </a:t>
            </a:r>
            <a:r>
              <a:rPr lang="sk-SK" sz="1200" b="1" i="1" dirty="0">
                <a:latin typeface="Arial (Text)"/>
                <a:cs typeface="Arial" panose="020B0604020202020204" pitchFamily="34" charset="0"/>
              </a:rPr>
              <a:t>vystaví?</a:t>
            </a:r>
          </a:p>
          <a:p>
            <a:pPr algn="just"/>
            <a:r>
              <a:rPr lang="sk-SK" sz="1200" dirty="0">
                <a:latin typeface="Arial (Text)"/>
                <a:cs typeface="Arial" panose="020B0604020202020204" pitchFamily="34" charset="0"/>
              </a:rPr>
              <a:t>Žiadosť vystaví všeobecný lekár ošetrovanej </a:t>
            </a:r>
            <a:r>
              <a:rPr lang="sk-SK" sz="1200" dirty="0" smtClean="0">
                <a:latin typeface="Arial (Text)"/>
                <a:cs typeface="Arial" panose="020B0604020202020204" pitchFamily="34" charset="0"/>
              </a:rPr>
              <a:t>osoby.</a:t>
            </a:r>
            <a:endParaRPr lang="sk-SK" sz="1200" dirty="0">
              <a:latin typeface="Arial (Text)"/>
            </a:endParaRPr>
          </a:p>
          <a:p>
            <a:pPr algn="just"/>
            <a:r>
              <a:rPr lang="sk-SK" sz="1200" dirty="0" smtClean="0">
                <a:latin typeface="Arial (Text)"/>
                <a:cs typeface="Arial" panose="020B0604020202020204" pitchFamily="34" charset="0"/>
                <a:sym typeface="Arial"/>
              </a:rPr>
              <a:t>  </a:t>
            </a:r>
            <a:endParaRPr lang="sk-SK" sz="1200" b="1" i="1" dirty="0"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200" b="1" i="1" dirty="0" smtClean="0">
                <a:latin typeface="Arial (Text)"/>
                <a:cs typeface="Arial" panose="020B0604020202020204" pitchFamily="34" charset="0"/>
              </a:rPr>
              <a:t>Kedy tlačivo </a:t>
            </a:r>
            <a:r>
              <a:rPr lang="sk-SK" sz="1200" b="1" i="1" dirty="0">
                <a:latin typeface="Arial (Text)"/>
                <a:cs typeface="Arial" panose="020B0604020202020204" pitchFamily="34" charset="0"/>
              </a:rPr>
              <a:t>lekár vystaví? </a:t>
            </a:r>
          </a:p>
          <a:p>
            <a:pPr marL="228600" indent="-228600" algn="just">
              <a:buAutoNum type="arabicPeriod"/>
            </a:pPr>
            <a:r>
              <a:rPr lang="sk-SK" sz="1200" dirty="0" smtClean="0">
                <a:latin typeface="Arial (Text)"/>
                <a:cs typeface="Arial" panose="020B0604020202020204" pitchFamily="34" charset="0"/>
              </a:rPr>
              <a:t>Potvrdenie o ukončení poskytovania osobnej a celodennej starostlivosti lekár vyznačí a potvrdí v prípade, ak mu ošetrovateľ alebo ošetrované osoba oznámi, že ošetrovateľ </a:t>
            </a:r>
            <a:r>
              <a:rPr lang="sk-SK" sz="1200" dirty="0" smtClean="0">
                <a:latin typeface="Arial (Text)"/>
              </a:rPr>
              <a:t>ukončil poskytovanie osobnej a celodennej starostlivosti ošetrovanej osobe, </a:t>
            </a:r>
          </a:p>
          <a:p>
            <a:pPr marL="228600" indent="-228600" algn="just">
              <a:buAutoNum type="arabicPeriod"/>
            </a:pPr>
            <a:r>
              <a:rPr lang="sk-SK" sz="1200" dirty="0" smtClean="0">
                <a:latin typeface="Arial (Text)"/>
              </a:rPr>
              <a:t>Potvrdenie o ukončení potreby osobnej a celodennej starostlivosti lekár vyznačí a potvrdí vtedy, keď zistí, že už z medicínskeho hľadiska zanikla potreba osobnej a celodennej starostlivosti o ošetrovanú osobu. </a:t>
            </a:r>
          </a:p>
          <a:p>
            <a:pPr algn="just"/>
            <a:r>
              <a:rPr lang="sk-SK" sz="1200" dirty="0" smtClean="0">
                <a:latin typeface="Arial (Text)"/>
              </a:rPr>
              <a:t>V prípade súčasného ukončenia potreby osobnej a celodennej starostlivosti ako aj poskytovania osobnej a celodennej starostlivosti lekár vyznačí obe možnosti a rovnako ich obe potvrdí súčasne. </a:t>
            </a:r>
            <a:endParaRPr lang="sk-SK" sz="1200" dirty="0"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42" y="215369"/>
            <a:ext cx="5084400" cy="62897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5" name="Rovná spojovacia šípka 4"/>
          <p:cNvCxnSpPr/>
          <p:nvPr/>
        </p:nvCxnSpPr>
        <p:spPr>
          <a:xfrm>
            <a:off x="265079" y="697832"/>
            <a:ext cx="5511469" cy="191285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265080" y="810191"/>
            <a:ext cx="5474238" cy="230924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15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-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5451352" y="107090"/>
            <a:ext cx="5512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Potvrdenie o ukončení poskytovania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osobnej a celodennej starostlivosti / </a:t>
            </a: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Potvrdenie o ukončení potreby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osobnej a celodennej starostlivosti</a:t>
            </a:r>
            <a:endParaRPr lang="sk-SK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451353" y="810192"/>
            <a:ext cx="644912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k-SK" sz="1200" b="1" i="1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200" dirty="0" smtClean="0">
                <a:latin typeface="Arial (Text)"/>
                <a:cs typeface="Arial" panose="020B0604020202020204" pitchFamily="34" charset="0"/>
                <a:sym typeface="Arial"/>
              </a:rPr>
              <a:t>  </a:t>
            </a:r>
            <a:endParaRPr lang="sk-SK" sz="1200" b="1" i="1" dirty="0"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200" b="1" i="1" dirty="0">
                <a:latin typeface="Arial (Text)"/>
                <a:cs typeface="Arial" panose="020B0604020202020204" pitchFamily="34" charset="0"/>
              </a:rPr>
              <a:t>Čo na </a:t>
            </a:r>
            <a:r>
              <a:rPr lang="sk-SK" sz="1200" b="1" i="1" dirty="0" smtClean="0">
                <a:latin typeface="Arial (Text)"/>
                <a:cs typeface="Arial" panose="020B0604020202020204" pitchFamily="34" charset="0"/>
              </a:rPr>
              <a:t>ňom </a:t>
            </a:r>
            <a:r>
              <a:rPr lang="sk-SK" sz="1200" b="1" i="1" dirty="0">
                <a:latin typeface="Arial (Text)"/>
                <a:cs typeface="Arial" panose="020B0604020202020204" pitchFamily="34" charset="0"/>
              </a:rPr>
              <a:t>lekár uvedie</a:t>
            </a:r>
            <a:r>
              <a:rPr lang="sk-SK" sz="1200" b="1" i="1" dirty="0" smtClean="0">
                <a:latin typeface="Arial (Text)"/>
                <a:cs typeface="Arial" panose="020B0604020202020204" pitchFamily="34" charset="0"/>
              </a:rPr>
              <a:t>? </a:t>
            </a:r>
            <a:endParaRPr lang="sk-SK" sz="1200" b="1" i="1" dirty="0">
              <a:latin typeface="Arial (Text)"/>
              <a:cs typeface="Arial" panose="020B0604020202020204" pitchFamily="34" charset="0"/>
            </a:endParaRPr>
          </a:p>
          <a:p>
            <a:pPr algn="just"/>
            <a:r>
              <a:rPr lang="sk-SK" sz="1200" dirty="0">
                <a:latin typeface="Arial (Text)"/>
              </a:rPr>
              <a:t>V časti </a:t>
            </a:r>
            <a:r>
              <a:rPr lang="sk-SK" sz="1200" dirty="0">
                <a:solidFill>
                  <a:srgbClr val="00B0F0"/>
                </a:solidFill>
                <a:latin typeface="Arial (Text)"/>
              </a:rPr>
              <a:t>orámovanej modrou farbou </a:t>
            </a:r>
            <a:r>
              <a:rPr lang="sk-SK" sz="1200" dirty="0">
                <a:latin typeface="Arial (Text)"/>
              </a:rPr>
              <a:t>uvedie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 smtClean="0">
                <a:latin typeface="Arial (Text)"/>
              </a:rPr>
              <a:t>identifikačné </a:t>
            </a:r>
            <a:r>
              <a:rPr lang="sk-SK" sz="1200" dirty="0">
                <a:latin typeface="Arial (Text)"/>
              </a:rPr>
              <a:t>údaje ošetrovanej osoby, ktorá si vyžaduje poskytovanie osobnej a celodennej starostlivosti</a:t>
            </a:r>
          </a:p>
          <a:p>
            <a:pPr algn="just"/>
            <a:r>
              <a:rPr lang="sk-SK" sz="1200" dirty="0" smtClean="0">
                <a:latin typeface="Arial (Text)"/>
              </a:rPr>
              <a:t>V </a:t>
            </a:r>
            <a:r>
              <a:rPr lang="sk-SK" sz="1200" dirty="0">
                <a:latin typeface="Arial (Text)"/>
              </a:rPr>
              <a:t>časti </a:t>
            </a:r>
            <a:r>
              <a:rPr lang="sk-SK" sz="1200" dirty="0">
                <a:solidFill>
                  <a:srgbClr val="FFC000"/>
                </a:solidFill>
                <a:latin typeface="Arial (Text)"/>
              </a:rPr>
              <a:t>podfarbenej </a:t>
            </a:r>
            <a:r>
              <a:rPr lang="sk-SK" sz="1200" b="1" dirty="0">
                <a:solidFill>
                  <a:srgbClr val="FFC000"/>
                </a:solidFill>
                <a:latin typeface="Arial (Text)"/>
              </a:rPr>
              <a:t>oranžovou farbou </a:t>
            </a:r>
            <a:r>
              <a:rPr lang="sk-SK" sz="1200" dirty="0">
                <a:latin typeface="Arial (Text)"/>
              </a:rPr>
              <a:t>uvedie</a:t>
            </a:r>
            <a:endParaRPr lang="sk-SK" sz="1200" b="1" dirty="0">
              <a:latin typeface="Arial (Text)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 (Text)"/>
              </a:rPr>
              <a:t>údaje o osobe, ktorá ukončuje poskytovanie osobnej a celodennej starostlivosti alebo poskytovala túto starostlivosť ako posledná</a:t>
            </a:r>
          </a:p>
          <a:p>
            <a:pPr algn="just"/>
            <a:r>
              <a:rPr lang="sk-SK" sz="1200" dirty="0" smtClean="0">
                <a:latin typeface="Arial (Text)"/>
              </a:rPr>
              <a:t>V </a:t>
            </a:r>
            <a:r>
              <a:rPr lang="sk-SK" sz="1200" dirty="0">
                <a:latin typeface="Arial (Text)"/>
              </a:rPr>
              <a:t>časti </a:t>
            </a:r>
            <a:r>
              <a:rPr lang="sk-SK" sz="1200" dirty="0">
                <a:solidFill>
                  <a:srgbClr val="00B050"/>
                </a:solidFill>
                <a:latin typeface="Arial (Text)"/>
              </a:rPr>
              <a:t>označenej číslicou </a:t>
            </a:r>
            <a:r>
              <a:rPr lang="sk-SK" sz="1200" b="1" dirty="0">
                <a:solidFill>
                  <a:srgbClr val="00B050"/>
                </a:solidFill>
                <a:latin typeface="Arial (Text)"/>
              </a:rPr>
              <a:t>1.</a:t>
            </a:r>
            <a:r>
              <a:rPr lang="sk-SK" sz="1200" dirty="0">
                <a:solidFill>
                  <a:srgbClr val="00B050"/>
                </a:solidFill>
                <a:latin typeface="Arial (Text)"/>
              </a:rPr>
              <a:t> a orámovanej zelenou farbou </a:t>
            </a:r>
            <a:r>
              <a:rPr lang="sk-SK" sz="1200" dirty="0">
                <a:latin typeface="Arial (Text)"/>
              </a:rPr>
              <a:t>uvedie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 (Text)"/>
              </a:rPr>
              <a:t>v prípade hospitalizácie ošetrovanej (chorej) osoby aj obdobia hospitalizácie v rámci trvania potreby osobnej a celodennej starostlivosti (údaje o hospitalizácii je povinná nahlásiť všeobecnému lekárovi ošetrovaného osoba, ktorá ošetruje chorého)</a:t>
            </a:r>
          </a:p>
          <a:p>
            <a:pPr algn="just"/>
            <a:r>
              <a:rPr lang="sk-SK" sz="1200" dirty="0" smtClean="0">
                <a:latin typeface="Arial (Text)"/>
              </a:rPr>
              <a:t>V </a:t>
            </a:r>
            <a:r>
              <a:rPr lang="sk-SK" sz="1200" dirty="0">
                <a:latin typeface="Arial (Text)"/>
              </a:rPr>
              <a:t>časti </a:t>
            </a:r>
            <a:r>
              <a:rPr lang="sk-SK" sz="1200" dirty="0">
                <a:solidFill>
                  <a:srgbClr val="00B050"/>
                </a:solidFill>
                <a:latin typeface="Arial (Text)"/>
              </a:rPr>
              <a:t>označenej číslicou </a:t>
            </a:r>
            <a:r>
              <a:rPr lang="sk-SK" sz="1200" b="1" dirty="0">
                <a:solidFill>
                  <a:srgbClr val="00B050"/>
                </a:solidFill>
                <a:latin typeface="Arial (Text)"/>
              </a:rPr>
              <a:t>2.</a:t>
            </a:r>
            <a:r>
              <a:rPr lang="sk-SK" sz="1200" dirty="0">
                <a:solidFill>
                  <a:srgbClr val="00B050"/>
                </a:solidFill>
                <a:latin typeface="Arial (Text)"/>
              </a:rPr>
              <a:t> a orámovanej zelenou farbou </a:t>
            </a:r>
            <a:r>
              <a:rPr lang="sk-SK" sz="1200" dirty="0">
                <a:latin typeface="Arial (Text)"/>
              </a:rPr>
              <a:t>uvedie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 (Text)"/>
              </a:rPr>
              <a:t>predchádzajúce obdobie starostlivosti o ošetrovanú (chorú) osobu ak </a:t>
            </a:r>
            <a:r>
              <a:rPr lang="sk-SK" sz="1200" u="sng" dirty="0">
                <a:latin typeface="Arial (Text)"/>
              </a:rPr>
              <a:t>v priebehu potreby starostlivosti došlo k </a:t>
            </a:r>
            <a:r>
              <a:rPr lang="sk-SK" sz="1200" u="sng" dirty="0" err="1">
                <a:latin typeface="Arial (Text)"/>
              </a:rPr>
              <a:t>prestriedaniu</a:t>
            </a:r>
            <a:r>
              <a:rPr lang="sk-SK" sz="1200" u="sng" dirty="0">
                <a:latin typeface="Arial (Text)"/>
              </a:rPr>
              <a:t> viacerých poistencov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 (Text)"/>
              </a:rPr>
              <a:t>ak sa tlačivo potvrdzuje pre prvú osobu, ktorá poskytuje starostlivosť, </a:t>
            </a:r>
            <a:r>
              <a:rPr lang="sk-SK" sz="1200" dirty="0" smtClean="0">
                <a:latin typeface="Arial (Text)"/>
              </a:rPr>
              <a:t>táto </a:t>
            </a:r>
            <a:r>
              <a:rPr lang="sk-SK" sz="1200" dirty="0">
                <a:latin typeface="Arial (Text)"/>
              </a:rPr>
              <a:t>časť </a:t>
            </a:r>
            <a:r>
              <a:rPr lang="sk-SK" sz="1200" dirty="0" smtClean="0">
                <a:latin typeface="Arial (Text)"/>
              </a:rPr>
              <a:t>sa nevypĺňa</a:t>
            </a:r>
            <a:endParaRPr lang="sk-SK" sz="1200" dirty="0">
              <a:latin typeface="Arial (Text)"/>
            </a:endParaRPr>
          </a:p>
          <a:p>
            <a:pPr algn="just"/>
            <a:r>
              <a:rPr lang="sk-SK" sz="1200" dirty="0" smtClean="0">
                <a:latin typeface="Arial (Text)"/>
              </a:rPr>
              <a:t>V </a:t>
            </a:r>
            <a:r>
              <a:rPr lang="sk-SK" sz="1200" dirty="0">
                <a:latin typeface="Arial (Text)"/>
              </a:rPr>
              <a:t>časti</a:t>
            </a:r>
            <a:r>
              <a:rPr lang="sk-SK" sz="1200" dirty="0">
                <a:solidFill>
                  <a:schemeClr val="tx2"/>
                </a:solidFill>
                <a:latin typeface="Arial (Text)"/>
              </a:rPr>
              <a:t> </a:t>
            </a:r>
            <a:r>
              <a:rPr lang="sk-SK" sz="1200" dirty="0">
                <a:solidFill>
                  <a:srgbClr val="00B050"/>
                </a:solidFill>
                <a:latin typeface="Arial (Text)"/>
              </a:rPr>
              <a:t>označenej číslicou </a:t>
            </a:r>
            <a:r>
              <a:rPr lang="sk-SK" sz="1200" b="1" dirty="0">
                <a:solidFill>
                  <a:srgbClr val="00B050"/>
                </a:solidFill>
                <a:latin typeface="Arial (Text)"/>
              </a:rPr>
              <a:t>3.</a:t>
            </a:r>
            <a:r>
              <a:rPr lang="sk-SK" sz="1200" dirty="0">
                <a:solidFill>
                  <a:srgbClr val="00B050"/>
                </a:solidFill>
                <a:latin typeface="Arial (Text)"/>
              </a:rPr>
              <a:t> a orámovanej zelenou farbou </a:t>
            </a:r>
            <a:r>
              <a:rPr lang="sk-SK" sz="1200" dirty="0">
                <a:latin typeface="Arial (Text)"/>
              </a:rPr>
              <a:t>uvedie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 (Text)"/>
              </a:rPr>
              <a:t>deň, </a:t>
            </a:r>
            <a:r>
              <a:rPr lang="sk-SK" sz="1200" dirty="0" smtClean="0">
                <a:latin typeface="Arial (Text)"/>
              </a:rPr>
              <a:t>ktorým </a:t>
            </a:r>
            <a:r>
              <a:rPr lang="sk-SK" sz="1200" dirty="0">
                <a:latin typeface="Arial (Text)"/>
              </a:rPr>
              <a:t>bolo ukončené poskytovanie osobnej a celodennej starostlivosti ošetrovanej  osobe poistencom, ktorý túto osobu </a:t>
            </a:r>
            <a:r>
              <a:rPr lang="sk-SK" sz="1200" dirty="0" smtClean="0">
                <a:latin typeface="Arial (Text)"/>
              </a:rPr>
              <a:t>ošetroval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 smtClean="0">
                <a:latin typeface="Arial (Text)"/>
              </a:rPr>
              <a:t>ak došlo k </a:t>
            </a:r>
            <a:r>
              <a:rPr lang="sk-SK" sz="1200" dirty="0" err="1" smtClean="0">
                <a:latin typeface="Arial (Text)"/>
              </a:rPr>
              <a:t>prestriedaniu</a:t>
            </a:r>
            <a:r>
              <a:rPr lang="sk-SK" sz="1200" dirty="0" smtClean="0">
                <a:latin typeface="Arial (Text)"/>
              </a:rPr>
              <a:t> poistencov po menej ako 30 dňoch ošetrovania vyznačí, či išlo o zdravotné dôvody poistenca preukázané posudkom jeho ošetrujúceho lekára</a:t>
            </a:r>
          </a:p>
          <a:p>
            <a:pPr algn="just"/>
            <a:r>
              <a:rPr lang="sk-SK" sz="1200" dirty="0" smtClean="0">
                <a:latin typeface="Arial (Text)"/>
              </a:rPr>
              <a:t>V </a:t>
            </a:r>
            <a:r>
              <a:rPr lang="sk-SK" sz="1200" dirty="0">
                <a:latin typeface="Arial (Text)"/>
              </a:rPr>
              <a:t>časti </a:t>
            </a:r>
            <a:r>
              <a:rPr lang="sk-SK" sz="1200" dirty="0">
                <a:solidFill>
                  <a:srgbClr val="7030A0"/>
                </a:solidFill>
                <a:latin typeface="Arial (Text)"/>
              </a:rPr>
              <a:t>orámovanej fialovou farbou </a:t>
            </a:r>
            <a:r>
              <a:rPr lang="sk-SK" sz="1200" dirty="0">
                <a:latin typeface="Arial (Text)"/>
              </a:rPr>
              <a:t>uvedie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 (Text)"/>
              </a:rPr>
              <a:t>deň, kedy bola ukončená potreba osobnej a celodennej starostlivosti (ak ukončená nebola, táto časť sa nevypĺňa)</a:t>
            </a:r>
            <a:endParaRPr lang="sk-SK" sz="1200" u="sng" dirty="0">
              <a:latin typeface="Arial (Text)"/>
            </a:endParaRPr>
          </a:p>
          <a:p>
            <a:endParaRPr lang="sk-SK" sz="1200" dirty="0">
              <a:solidFill>
                <a:schemeClr val="tx2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42" y="215369"/>
            <a:ext cx="5084400" cy="62897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32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-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5451352" y="107090"/>
            <a:ext cx="5512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Potvrdenie o ukončení poskytovania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osobnej a celodennej starostlivosti / </a:t>
            </a: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Potvrdenie o ukončení potreby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osobnej a celodennej starostlivosti</a:t>
            </a:r>
            <a:endParaRPr lang="sk-SK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451353" y="810192"/>
            <a:ext cx="644912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k-SK" sz="1200" b="1" i="1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200" dirty="0" smtClean="0">
                <a:latin typeface="Arial (Text)"/>
                <a:cs typeface="Arial" panose="020B0604020202020204" pitchFamily="34" charset="0"/>
                <a:sym typeface="Arial"/>
              </a:rPr>
              <a:t>  </a:t>
            </a:r>
            <a:endParaRPr lang="sk-SK" sz="1200" b="1" i="1" dirty="0"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200" b="1" i="1" dirty="0">
                <a:latin typeface="Arial (Text)"/>
                <a:cs typeface="Arial" panose="020B0604020202020204" pitchFamily="34" charset="0"/>
              </a:rPr>
              <a:t>Komu je potrebné odovzdať potvrdené tlačivo? </a:t>
            </a:r>
          </a:p>
          <a:p>
            <a:pPr marL="0" lvl="1" indent="0" algn="just">
              <a:buFont typeface="Arial" pitchFamily="34" charset="0"/>
              <a:buNone/>
            </a:pPr>
            <a:r>
              <a:rPr lang="sk-SK" sz="1200" dirty="0">
                <a:latin typeface="Arial (Text)"/>
              </a:rPr>
              <a:t>Potvrdené tlačivo je potrebné odovzdať osobe, ktorá poskytuje osobnú a celodennú starostlivosť (osoba uvedená v časti</a:t>
            </a:r>
            <a:r>
              <a:rPr lang="sk-SK" sz="1200" dirty="0">
                <a:solidFill>
                  <a:schemeClr val="tx2"/>
                </a:solidFill>
                <a:latin typeface="Arial (Text)"/>
              </a:rPr>
              <a:t> </a:t>
            </a:r>
            <a:r>
              <a:rPr lang="sk-SK" sz="1200" dirty="0">
                <a:solidFill>
                  <a:srgbClr val="FFC000"/>
                </a:solidFill>
                <a:latin typeface="Arial (Text)"/>
              </a:rPr>
              <a:t>podfarbenej </a:t>
            </a:r>
            <a:r>
              <a:rPr lang="sk-SK" sz="1200" b="1" dirty="0">
                <a:solidFill>
                  <a:srgbClr val="FFC000"/>
                </a:solidFill>
                <a:latin typeface="Arial (Text)"/>
              </a:rPr>
              <a:t>oranžovou farbou</a:t>
            </a:r>
            <a:r>
              <a:rPr lang="sk-SK" sz="1200" dirty="0">
                <a:latin typeface="Arial (Text)"/>
              </a:rPr>
              <a:t>)</a:t>
            </a:r>
            <a:r>
              <a:rPr lang="sk-SK" sz="1200" b="1" dirty="0">
                <a:latin typeface="Arial (Text)"/>
              </a:rPr>
              <a:t> </a:t>
            </a:r>
            <a:r>
              <a:rPr lang="sk-SK" sz="1200" dirty="0">
                <a:latin typeface="Arial (Text)"/>
              </a:rPr>
              <a:t>alebo osobe, ktorej sa poskytuje táto starostlivosť  (osoba uvedená v časti </a:t>
            </a:r>
            <a:r>
              <a:rPr lang="sk-SK" sz="1200" dirty="0">
                <a:solidFill>
                  <a:schemeClr val="accent1"/>
                </a:solidFill>
                <a:latin typeface="Arial (Text)"/>
              </a:rPr>
              <a:t>orámovanej </a:t>
            </a:r>
            <a:r>
              <a:rPr lang="sk-SK" sz="1200" b="1" dirty="0">
                <a:solidFill>
                  <a:schemeClr val="accent1"/>
                </a:solidFill>
                <a:latin typeface="Arial (Text)"/>
              </a:rPr>
              <a:t>modrou farbou</a:t>
            </a:r>
            <a:r>
              <a:rPr lang="sk-SK" sz="1200" dirty="0">
                <a:solidFill>
                  <a:schemeClr val="tx2"/>
                </a:solidFill>
                <a:latin typeface="Arial (Text)"/>
              </a:rPr>
              <a:t>)</a:t>
            </a:r>
            <a:r>
              <a:rPr lang="sk-SK" sz="1200" dirty="0">
                <a:latin typeface="Arial (Text)"/>
              </a:rPr>
              <a:t>.</a:t>
            </a:r>
          </a:p>
          <a:p>
            <a:pPr algn="just"/>
            <a:endParaRPr lang="sk-SK" sz="12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200" b="1" i="1" dirty="0" smtClean="0">
                <a:latin typeface="Arial (Text)"/>
                <a:cs typeface="Arial" panose="020B0604020202020204" pitchFamily="34" charset="0"/>
              </a:rPr>
              <a:t>Aké ďalšie povinnosti má lekár? </a:t>
            </a:r>
            <a:endParaRPr lang="sk-SK" sz="1200" b="1" i="1" dirty="0">
              <a:latin typeface="Arial (Text)"/>
              <a:cs typeface="Arial" panose="020B0604020202020204" pitchFamily="34" charset="0"/>
            </a:endParaRPr>
          </a:p>
          <a:p>
            <a:pPr algn="just"/>
            <a:r>
              <a:rPr lang="sk-SK" sz="1200" dirty="0">
                <a:latin typeface="Arial (Text)"/>
                <a:cs typeface="Arial" panose="020B0604020202020204" pitchFamily="34" charset="0"/>
              </a:rPr>
              <a:t>V prípade, ak si </a:t>
            </a:r>
            <a:r>
              <a:rPr lang="sk-SK" sz="1200" dirty="0" smtClean="0">
                <a:latin typeface="Arial (Text)"/>
                <a:cs typeface="Arial" panose="020B0604020202020204" pitchFamily="34" charset="0"/>
              </a:rPr>
              <a:t>poistenec uplatňuje </a:t>
            </a:r>
            <a:r>
              <a:rPr lang="sk-SK" sz="1200" dirty="0">
                <a:latin typeface="Arial (Text)"/>
                <a:cs typeface="Arial" panose="020B0604020202020204" pitchFamily="34" charset="0"/>
              </a:rPr>
              <a:t>nárok na tzv. dlhodobé ošetrovné z viacerých nemocenských poistení, ošetrujúci lekár vystaví a potvrdí tlačivo osobitne pre každé nemocenské poistenie.</a:t>
            </a:r>
          </a:p>
          <a:p>
            <a:pPr algn="just"/>
            <a:endParaRPr lang="sk-SK" sz="1200" dirty="0">
              <a:solidFill>
                <a:schemeClr val="tx2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42" y="215369"/>
            <a:ext cx="5084400" cy="62897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4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8905" y="2875001"/>
            <a:ext cx="9974204" cy="19389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Ďakujeme </a:t>
            </a:r>
            <a:r>
              <a:rPr lang="en-GB" sz="6000" b="1" dirty="0" err="1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za</a:t>
            </a:r>
            <a:r>
              <a:rPr lang="en-GB" sz="60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sk-SK" sz="6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dodržiavanie </a:t>
            </a:r>
          </a:p>
          <a:p>
            <a:pPr algn="ctr"/>
            <a:r>
              <a:rPr lang="sk-SK" sz="6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popísaných postupov</a:t>
            </a:r>
            <a:endParaRPr lang="en-GB" sz="60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8D555000-6B7E-FDA7-0BE7-FEB32D40E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818C3241-3ADD-F3AF-898D-C2B815546A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6A1E6CBF-B22A-E774-7545-ADC928C1E4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9FBE9BD-2735-03D1-B71E-7B77719A57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63334" y="2773793"/>
            <a:ext cx="566533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800" dirty="0">
                <a:solidFill>
                  <a:schemeClr val="bg1"/>
                </a:solidFill>
                <a:latin typeface="Arial" panose="020B0604020202020204" pitchFamily="34" charset="0"/>
              </a:rPr>
              <a:t>Contact Detail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9613304" y="4337872"/>
            <a:ext cx="3021584" cy="251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1300" spc="51" dirty="0">
              <a:solidFill>
                <a:srgbClr val="124784"/>
              </a:solidFill>
              <a:latin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505119" y="5583380"/>
            <a:ext cx="918176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id="{9EE5D99C-556D-C886-6149-6238B26B9C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948" y="534601"/>
            <a:ext cx="5790192" cy="2363344"/>
          </a:xfrm>
          <a:prstGeom prst="rect">
            <a:avLst/>
          </a:prstGeom>
        </p:spPr>
      </p:pic>
      <p:sp>
        <p:nvSpPr>
          <p:cNvPr id="45" name="Pravouholník 44">
            <a:extLst>
              <a:ext uri="{FF2B5EF4-FFF2-40B4-BE49-F238E27FC236}">
                <a16:creationId xmlns:a16="http://schemas.microsoft.com/office/drawing/2014/main" id="{EB60F519-A169-0FC8-9665-296E0702EC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48" name="Pravouholník 47">
            <a:extLst>
              <a:ext uri="{FF2B5EF4-FFF2-40B4-BE49-F238E27FC236}">
                <a16:creationId xmlns:a16="http://schemas.microsoft.com/office/drawing/2014/main" id="{1071A6C0-D654-6390-23FE-463EB5C81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49" name="Pravouholník 48">
            <a:extLst>
              <a:ext uri="{FF2B5EF4-FFF2-40B4-BE49-F238E27FC236}">
                <a16:creationId xmlns:a16="http://schemas.microsoft.com/office/drawing/2014/main" id="{8A1FE9FC-FDD3-59AA-3014-950CC77142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</p:spTree>
    <p:extLst>
      <p:ext uri="{BB962C8B-B14F-4D97-AF65-F5344CB8AC3E}">
        <p14:creationId xmlns:p14="http://schemas.microsoft.com/office/powerpoint/2010/main" val="316539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Tzv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dlhodobé ošetrovné je nemocenská dávka, ktorá sa poskytuje ako ošetrovné z dôvodu tzv. domácej 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starostlivosti.</a:t>
            </a:r>
          </a:p>
          <a:p>
            <a:pPr marL="0" indent="0" algn="just">
              <a:buNone/>
            </a:pPr>
            <a:endParaRPr lang="sk-SK" sz="1600" b="1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Osobná a celodenná starostlivosť v prirodzenom prostredí osoby →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osobná a celodenná starostlivosť, ktorá sa z dôvodu ochorenia poskytuje blízkej osobe, ktorej zdravotný stav podľa potvrdenia príslušného lekára vyžaduje ošetrovanie inou fyzickou osobou z dôvodu potreby poskytovania osobnej starostlivosti v prirodzenom prostredí osoby. Osobná a celodenná starostlivosť môže byť poskytovaná aj popri domácej starostlivosti, ktorú zabezpečujú agentúry domácej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starostlivosti.</a:t>
            </a:r>
          </a:p>
          <a:p>
            <a:pPr algn="just"/>
            <a:endParaRPr lang="sk-SK" sz="16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Problematika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osobnej starostlivosti v prirodzenom prostredí je upravená v § 12b zákona č. 576/2004 Z. z.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zdravotnej starostlivosti, službách súvisiacich s poskytovaním zdravotnej starostlivosti a o zmene a doplnení niektorých zákonov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sk-SK" sz="16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Tzv. dlhodobé ošetrovné sa poskytuje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od prvého dňa poskytovania osobného a celodenného ošetrovania/starostlivosti o chorého (teda nie od odo dňa vzniku potreby ošetrovania, ale až odo dňa reálneho poskytovania ošetrovania) do dňa ukončenia poskytovania osobného a celodenného ošetrovania/starostlivosti o chorého,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maximálne 90 kalendárnych dní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trvania nároku na výplatu tzv. dlhodobého ošetrovného.   </a:t>
            </a:r>
          </a:p>
          <a:p>
            <a:pPr marL="0" indent="0">
              <a:buNone/>
            </a:pP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endParaRPr lang="sk-SK" sz="16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indent="0">
              <a:buNone/>
            </a:pPr>
            <a:endParaRPr lang="sk-SK" sz="1600" dirty="0">
              <a:solidFill>
                <a:schemeClr val="tx2"/>
              </a:solidFill>
              <a:latin typeface="Arial (Text)"/>
              <a:cs typeface="Arial" panose="020B0604020202020204" pitchFamily="34" charset="0"/>
              <a:sym typeface="Arial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398199" y="317355"/>
            <a:ext cx="115395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buClr>
                <a:srgbClr val="000000"/>
              </a:buClr>
              <a:buFont typeface="Arial"/>
            </a:pPr>
            <a:r>
              <a:rPr lang="sk-SK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Tzv. dlhodobé </a:t>
            </a:r>
            <a:r>
              <a:rPr lang="sk-SK" sz="32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ošetrovné (DOŠ)</a:t>
            </a:r>
            <a:endParaRPr lang="en-US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9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496484"/>
            <a:ext cx="11406392" cy="5008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sk-SK" sz="2000" dirty="0" smtClean="0"/>
              <a:t>Na </a:t>
            </a:r>
            <a:r>
              <a:rPr lang="sk-SK" sz="2000" dirty="0"/>
              <a:t>účely potvrdzovania potreby osobnej a celodennej starostlivosti </a:t>
            </a:r>
            <a:r>
              <a:rPr lang="sk-SK" sz="2000" dirty="0" smtClean="0"/>
              <a:t>sú určené štyri tlačivá Sociálnej poisťovne:</a:t>
            </a:r>
            <a:endParaRPr lang="sk-SK" sz="2000" dirty="0"/>
          </a:p>
          <a:p>
            <a:pPr marL="342900" indent="-342900" algn="just">
              <a:buFont typeface="+mj-lt"/>
              <a:buAutoNum type="arabicPeriod"/>
            </a:pPr>
            <a:r>
              <a:rPr lang="sk-SK" sz="1700" dirty="0">
                <a:solidFill>
                  <a:srgbClr val="FF0000"/>
                </a:solidFill>
              </a:rPr>
              <a:t>Potvrdenie o potrebe osobnej a celodennej starostlivosti a o prvom poskytovaní osobnej a celodennej starostlivosti – Žiadosť o „dlhodobé“ ošetrovné </a:t>
            </a:r>
            <a:r>
              <a:rPr lang="sk-SK" sz="1700" dirty="0"/>
              <a:t>/ </a:t>
            </a:r>
            <a:r>
              <a:rPr lang="sk-SK" sz="1400" dirty="0"/>
              <a:t>Preukázanie obdobia poskytovania osobnej a celodennej starostlivosti na uplatnenie vylúčenia povinnosti platiť poistné na sociálne </a:t>
            </a:r>
            <a:r>
              <a:rPr lang="sk-SK" sz="1400" dirty="0" smtClean="0"/>
              <a:t>poistenie</a:t>
            </a:r>
            <a:r>
              <a:rPr lang="sk-SK" sz="1400" dirty="0"/>
              <a:t> </a:t>
            </a:r>
            <a:r>
              <a:rPr lang="sk-SK" sz="1400" dirty="0" smtClean="0"/>
              <a:t>– </a:t>
            </a:r>
            <a:r>
              <a:rPr lang="sk-SK" sz="1400" b="1" dirty="0" smtClean="0"/>
              <a:t>potvrdzujú iba nemocnice pri hospitalizovaných pacientoch a určení lekári-špecialisti pri paliatívnych pacientoch</a:t>
            </a:r>
          </a:p>
          <a:p>
            <a:pPr marL="342900" indent="-342900" algn="just">
              <a:buFont typeface="+mj-lt"/>
              <a:buAutoNum type="arabicPeriod"/>
            </a:pPr>
            <a:endParaRPr lang="sk-SK" sz="1700" dirty="0"/>
          </a:p>
          <a:p>
            <a:pPr marL="342900" indent="-342900" algn="just">
              <a:buFont typeface="+mj-lt"/>
              <a:buAutoNum type="arabicPeriod"/>
            </a:pPr>
            <a:r>
              <a:rPr lang="sk-SK" sz="1700" dirty="0">
                <a:solidFill>
                  <a:srgbClr val="FF0000"/>
                </a:solidFill>
              </a:rPr>
              <a:t>Potvrdenie o poskytovaní osobnej a celodennej starostlivosti ďalšou osobou – Žiadosť o „dlhodobé“ ošetrovné </a:t>
            </a:r>
            <a:r>
              <a:rPr lang="sk-SK" sz="1700" dirty="0"/>
              <a:t>/ </a:t>
            </a:r>
            <a:r>
              <a:rPr lang="sk-SK" sz="1400" dirty="0"/>
              <a:t>Preukázanie obdobia poskytovania osobnej a celodennej starostlivosti na uplatnenie vylúčenia povinnosti platiť poistné na sociálne </a:t>
            </a:r>
            <a:r>
              <a:rPr lang="sk-SK" sz="1400" dirty="0" smtClean="0"/>
              <a:t>poistenie </a:t>
            </a:r>
            <a:r>
              <a:rPr lang="sk-SK" sz="1400" dirty="0" smtClean="0"/>
              <a:t>– </a:t>
            </a:r>
            <a:r>
              <a:rPr lang="sk-SK" sz="1400" b="1" dirty="0" smtClean="0"/>
              <a:t>potvrdzujú </a:t>
            </a:r>
            <a:r>
              <a:rPr lang="sk-SK" sz="1400" b="1" dirty="0" smtClean="0"/>
              <a:t>iba všeobecní lekári</a:t>
            </a:r>
            <a:endParaRPr lang="sk-SK" sz="1700" b="1" dirty="0"/>
          </a:p>
          <a:p>
            <a:pPr marL="342900" lvl="0" indent="-342900" algn="just">
              <a:buFont typeface="+mj-lt"/>
              <a:buAutoNum type="arabicPeriod"/>
            </a:pPr>
            <a:endParaRPr lang="sk-SK" sz="1700" dirty="0"/>
          </a:p>
          <a:p>
            <a:pPr marL="342900" indent="-342900" algn="just">
              <a:buFont typeface="+mj-lt"/>
              <a:buAutoNum type="arabicPeriod"/>
            </a:pPr>
            <a:r>
              <a:rPr lang="sk-SK" sz="1700" dirty="0">
                <a:solidFill>
                  <a:srgbClr val="FF0000"/>
                </a:solidFill>
              </a:rPr>
              <a:t>Potvrdenie o trvaní poskytovania osobnej a celodennej starostlivosti ku koncu kalendárneho mesiaca </a:t>
            </a:r>
            <a:r>
              <a:rPr lang="sk-SK" sz="1700" dirty="0"/>
              <a:t>/ </a:t>
            </a:r>
            <a:r>
              <a:rPr lang="sk-SK" sz="1400" dirty="0"/>
              <a:t>Preukázanie obdobia poskytovania osobnej a celodennej starostlivosti na uplatnenie vylúčenia povinnosti platiť poistné na sociálne </a:t>
            </a:r>
            <a:r>
              <a:rPr lang="sk-SK" sz="1400" dirty="0" smtClean="0"/>
              <a:t>poistenie </a:t>
            </a:r>
            <a:r>
              <a:rPr lang="sk-SK" sz="1400" dirty="0" smtClean="0"/>
              <a:t>– </a:t>
            </a:r>
            <a:r>
              <a:rPr lang="sk-SK" sz="1400" b="1" dirty="0" smtClean="0"/>
              <a:t>potvrdzujú </a:t>
            </a:r>
            <a:r>
              <a:rPr lang="sk-SK" sz="1400" b="1" dirty="0"/>
              <a:t>iba všeobecní lekári</a:t>
            </a:r>
            <a:r>
              <a:rPr lang="sk-SK" sz="1400" dirty="0" smtClean="0"/>
              <a:t> </a:t>
            </a:r>
            <a:endParaRPr lang="sk-SK" sz="1700" dirty="0" smtClean="0"/>
          </a:p>
          <a:p>
            <a:pPr marL="342900" lvl="0" indent="-342900" algn="just">
              <a:buFont typeface="+mj-lt"/>
              <a:buAutoNum type="arabicPeriod"/>
            </a:pPr>
            <a:endParaRPr lang="sk-SK" sz="1700" dirty="0"/>
          </a:p>
          <a:p>
            <a:pPr marL="342900" indent="-342900" algn="just">
              <a:buFont typeface="+mj-lt"/>
              <a:buAutoNum type="arabicPeriod"/>
            </a:pPr>
            <a:r>
              <a:rPr lang="sk-SK" sz="1700" dirty="0" smtClean="0">
                <a:solidFill>
                  <a:srgbClr val="FF0000"/>
                </a:solidFill>
              </a:rPr>
              <a:t>Potvrdenie </a:t>
            </a:r>
            <a:r>
              <a:rPr lang="sk-SK" sz="1700" dirty="0">
                <a:solidFill>
                  <a:srgbClr val="FF0000"/>
                </a:solidFill>
              </a:rPr>
              <a:t>o ukončení poskytovania osobnej a celodennej starostlivosti / Potvrdenie o ukončení potreby osobnej a celodennej starostlivosti </a:t>
            </a:r>
            <a:r>
              <a:rPr lang="sk-SK" sz="1700" dirty="0"/>
              <a:t>/ </a:t>
            </a:r>
            <a:r>
              <a:rPr lang="sk-SK" sz="1400" dirty="0"/>
              <a:t>Preukázanie obdobia poskytovania osobnej a celodennej starostlivosti na uplatnenie vylúčenia povinnosti platiť poistné na sociálne </a:t>
            </a:r>
            <a:r>
              <a:rPr lang="sk-SK" sz="1400" dirty="0" smtClean="0"/>
              <a:t>poistenie </a:t>
            </a:r>
            <a:r>
              <a:rPr lang="sk-SK" sz="1400" smtClean="0"/>
              <a:t>– </a:t>
            </a:r>
            <a:r>
              <a:rPr lang="sk-SK" sz="1400" b="1" smtClean="0"/>
              <a:t>potvrdzujú </a:t>
            </a:r>
            <a:r>
              <a:rPr lang="sk-SK" sz="1400" b="1" dirty="0"/>
              <a:t>iba všeobecní lekári</a:t>
            </a:r>
            <a:r>
              <a:rPr lang="sk-SK" sz="1400" dirty="0" smtClean="0"/>
              <a:t> </a:t>
            </a:r>
            <a:endParaRPr lang="sk-SK" sz="1400" dirty="0"/>
          </a:p>
          <a:p>
            <a:pPr marL="0" indent="0"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398199" y="317355"/>
            <a:ext cx="114063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buClr>
                <a:srgbClr val="000000"/>
              </a:buClr>
              <a:buFont typeface="Arial"/>
            </a:pPr>
            <a:r>
              <a:rPr lang="sk-SK" sz="32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Tzv. dlhodobé ošetrovné (DOŠ)</a:t>
            </a:r>
            <a:endParaRPr lang="en-US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6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267679"/>
            <a:ext cx="11406392" cy="5237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sk-SK" sz="1800" b="1" dirty="0" smtClean="0">
              <a:latin typeface="Arial (Text)"/>
              <a:cs typeface="Arial" panose="020B0604020202020204" pitchFamily="34" charset="0"/>
            </a:endParaRPr>
          </a:p>
          <a:p>
            <a:pPr marL="0" lvl="1" indent="0" algn="just">
              <a:buNone/>
            </a:pPr>
            <a:r>
              <a:rPr lang="sk-SK" sz="1800" b="1" dirty="0" smtClean="0">
                <a:latin typeface="Arial (Text)"/>
                <a:cs typeface="Arial" panose="020B0604020202020204" pitchFamily="34" charset="0"/>
              </a:rPr>
              <a:t>Tlačivo uvedené v bode 1, t. j. vznik </a:t>
            </a:r>
            <a:r>
              <a:rPr lang="sk-SK" sz="1800" b="1" dirty="0">
                <a:latin typeface="Arial (Text)"/>
                <a:cs typeface="Arial" panose="020B0604020202020204" pitchFamily="34" charset="0"/>
              </a:rPr>
              <a:t>potreby osobnej a celodennej starostlivosti </a:t>
            </a:r>
            <a:r>
              <a:rPr lang="sk-SK" sz="1800" b="1" dirty="0" smtClean="0">
                <a:latin typeface="Arial (Text)"/>
                <a:cs typeface="Arial" panose="020B0604020202020204" pitchFamily="34" charset="0"/>
              </a:rPr>
              <a:t>potvrdzuje výlučne lekár </a:t>
            </a:r>
            <a:r>
              <a:rPr lang="sk-SK" sz="1800" b="1" dirty="0">
                <a:latin typeface="Arial (Text)"/>
                <a:cs typeface="Arial" panose="020B0604020202020204" pitchFamily="34" charset="0"/>
              </a:rPr>
              <a:t>zdravotníckeho zariadenia ústavnej starostlivosti </a:t>
            </a:r>
            <a:r>
              <a:rPr lang="sk-SK" sz="1800" b="1" dirty="0" smtClean="0">
                <a:latin typeface="Arial (Text)"/>
                <a:cs typeface="Arial" panose="020B0604020202020204" pitchFamily="34" charset="0"/>
              </a:rPr>
              <a:t>alebo lekár špecialista.  </a:t>
            </a:r>
          </a:p>
          <a:p>
            <a:pPr marL="0" indent="0" algn="just">
              <a:buNone/>
            </a:pPr>
            <a:endParaRPr lang="sk-SK" sz="1800" b="1" dirty="0" smtClean="0">
              <a:latin typeface="Arial (Text)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800" b="1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Tlačivá uvedené v bodoch 2 až 4</a:t>
            </a:r>
            <a:r>
              <a:rPr lang="sk-SK" sz="1800" b="1" dirty="0" smtClean="0">
                <a:latin typeface="Arial (Text)"/>
                <a:cs typeface="Arial" panose="020B0604020202020204" pitchFamily="34" charset="0"/>
              </a:rPr>
              <a:t>, t. j. všetky ostatné tlačivá v súvislosti s nárokom na dlhodobé ošetrovné </a:t>
            </a:r>
            <a:r>
              <a:rPr lang="sk-SK" sz="1800" b="1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potvrdzuje výlučne všeobecný lekár ošetrovanej osoby.</a:t>
            </a:r>
          </a:p>
          <a:p>
            <a:pPr marL="0" indent="0" algn="just">
              <a:buNone/>
            </a:pPr>
            <a:endParaRPr lang="sk-SK" sz="1800" dirty="0">
              <a:latin typeface="Arial (Text)"/>
            </a:endParaRPr>
          </a:p>
          <a:p>
            <a:pPr marL="0" indent="0" algn="just">
              <a:buNone/>
            </a:pPr>
            <a:r>
              <a:rPr lang="sk-SK" sz="1800" dirty="0"/>
              <a:t>Ide o </a:t>
            </a:r>
            <a:r>
              <a:rPr lang="sk-SK" sz="1800" dirty="0" smtClean="0"/>
              <a:t>tlačivá </a:t>
            </a:r>
            <a:r>
              <a:rPr lang="sk-SK" sz="1800" dirty="0"/>
              <a:t>Sociálnej poisťovne a </a:t>
            </a:r>
            <a:r>
              <a:rPr lang="sk-SK" sz="1800" b="1" dirty="0"/>
              <a:t>slúžia výhradne na účely výkonu sociálneho poistenia</a:t>
            </a:r>
            <a:r>
              <a:rPr lang="sk-SK" sz="1800" dirty="0"/>
              <a:t>, t. j. pre poistencov Sociálnej poisťovne. V súvislosti s ich distribúciou je potrebné sa obrátiť na posudkového lekára Sociálnej poisťovne príslušného podľa miesta výkonu práce lekára. Keďže právna úprava v oblasti ošetrovného sa dynamicky mení, neodporúčame vytvárať veľké zásoby tlačív. </a:t>
            </a:r>
          </a:p>
          <a:p>
            <a:pPr marL="0" indent="0" algn="just">
              <a:buNone/>
            </a:pPr>
            <a:r>
              <a:rPr lang="sk-SK" sz="1800" dirty="0"/>
              <a:t>Vystavenie a potvrdenie Žiadosti o ošetrovné je </a:t>
            </a:r>
            <a:r>
              <a:rPr lang="sk-SK" sz="1800" b="1" dirty="0"/>
              <a:t>zdravotným výkonom</a:t>
            </a:r>
            <a:r>
              <a:rPr lang="sk-SK" sz="1800" dirty="0"/>
              <a:t>, ktorý uhrádza Sociálna poisťovňa</a:t>
            </a:r>
            <a:r>
              <a:rPr lang="sk-SK" sz="1800" dirty="0" smtClean="0"/>
              <a:t>.</a:t>
            </a:r>
          </a:p>
          <a:p>
            <a:pPr marL="0" indent="0" algn="just">
              <a:buNone/>
            </a:pPr>
            <a:r>
              <a:rPr lang="sk-SK" sz="1800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Upozorňujeme, že na rozdiel od elektronického potvrdenia o dočasnej pracovnej neschopnosti (</a:t>
            </a:r>
            <a:r>
              <a:rPr lang="sk-SK" sz="1800" dirty="0" err="1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ePN</a:t>
            </a:r>
            <a:r>
              <a:rPr lang="sk-SK" sz="1800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), ktoré Sociálna poisťovňa uhrádza automaticky, je vystavenie a potvrdenie vyššie uvedených tlačív potrebné vždy vykázať Sociálnej poisťovni prostredníctvom Základného zúčtovacieho dokladu, a to za príslušný kalendárny mesiac do 14. dňa nasledujúceho kalendárneho mesiaca.</a:t>
            </a:r>
            <a:endParaRPr lang="sk-SK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k-SK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398200" y="317355"/>
            <a:ext cx="115395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</a:pPr>
            <a:r>
              <a:rPr lang="pl-PL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Tzv. dlhodobé ošetrovné </a:t>
            </a:r>
            <a:endParaRPr lang="en-US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1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2804" y="896394"/>
            <a:ext cx="11406392" cy="5488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Všeobecný lekár: </a:t>
            </a:r>
          </a:p>
          <a:p>
            <a:pPr algn="just"/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potvrdzuje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prerušenie 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a ukončenie poskytovania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osobnej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starostlivosti na tlačive Potvrdenie o trvaní poskytovania osobnej a celodennej starostlivosti ku koncu kalendárneho mesiaca alebo na tlačive Potvrdenie o ukončení poskytovania osobnej a celodennej starostlivosti / Potvrdenie o ukončení potreby osobnej a celodennej starostlivosti (k prerušeniu starostlivosti dochádza v prípade hospitalizácie ošetrovného - osoba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, ktorej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bolo potvrdené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poskytovanie osobnej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celodennej starostlivosti v prirodzenom prostredí,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je povinná do siedmich pracovných dní oznámiť všeobecnému lekárovi začiatok a ukončenie poskytovania ústavnej starostlivosti chorej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osobe). 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vznik 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druhého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a ďalšieho poskytovania osobnej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starostlivosti na tlačive Potvrdenie o poskytovaní osobnej a celodennej starostlivosti ďalšou osobou,</a:t>
            </a:r>
          </a:p>
          <a:p>
            <a:pPr lvl="1" algn="just"/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trvanie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poskytovania osobnej starostlivosti k poslednému dňu kalendárneho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mesiaca na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tlačive Potvrdenie o trvaní poskytovania osobnej a celodennej starostlivosti ku koncu kalendárneho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mesiaca</a:t>
            </a:r>
          </a:p>
          <a:p>
            <a:pPr lvl="2" algn="just"/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trvanie posudzuje z 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medicínskeho hľadiska, s prihliadnutím na zdravotný stav pacienta a jeho schopnosť zvládať samoobslužné úkony a liečebný režim,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t. j. posudzuje, či zdravotný stav ošetrovanej osoby si naďalej nevyhnutne vyžaduje osobné a celodenné ošetrovanie  (ošetrujúci lekár neposudzuje, kto ošetrovanú osobu ošetruje, za akých podmienok ju ošetruje, či vznikne nárok na tzv. dlhodobé ošetrovné a pod.; uvedené skutočnosti rieši Sociálna poisťovňa)</a:t>
            </a:r>
          </a:p>
          <a:p>
            <a:pPr lvl="2" algn="just"/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trvanie potvrdí na obdobie, ktoré je nevyhnutné 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z medicínskeho hľadiska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bez ohľadu na to, či doba ošetrovania zasahuje do pracovnej zmeny ošetrovateľa; potreba ošetrovania môže trvať aj viac ako 90 dní, ak je to nevyhnutné; od 91. dňa však ošetrovateľ nemá nárok na tzv. dlhodobé ošetrovné, ale sa mu preruší povinné sociálne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poistenie</a:t>
            </a:r>
          </a:p>
          <a:p>
            <a:pPr lvl="1" algn="just"/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ukončenie 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potreby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poskytovania osobnej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starostlivosti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na tlačive Potvrdenie o ukončení poskytovania osobnej a celodennej starostlivosti / Potvrdenie o ukončení potreby osobnej a celodennej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starostlivosti</a:t>
            </a:r>
          </a:p>
          <a:p>
            <a:pPr lvl="2" algn="just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zásady rovnaké ako pri trvaní poskytovania osobnej starostlivosti</a:t>
            </a:r>
          </a:p>
          <a:p>
            <a:pPr lvl="2" algn="just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ak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počas trvania potreby osobnej starostlivosti dôjde k opätovnej hospitalizácii z toho istého dôvodu a je predpoklad, že potreba poskytovania osobnej starostlivosti bude z toho istého dôvodu trvať aj po ukončení hospitalizácie, potreba poskytovania osobnej starostlivosti sa neukončí.</a:t>
            </a:r>
          </a:p>
          <a:p>
            <a:pPr marL="0" indent="0">
              <a:buNone/>
            </a:pPr>
            <a:endParaRPr lang="sk-SK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/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398199" y="317355"/>
            <a:ext cx="114809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</a:pPr>
            <a:r>
              <a:rPr lang="pl-PL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Zásady pri vystavení Žiadosti o „dlhodobé” ošetrovné </a:t>
            </a:r>
            <a:endParaRPr lang="en-US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7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2804" y="896395"/>
            <a:ext cx="11406392" cy="5008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sk-SK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Všeobecný lekár: </a:t>
            </a:r>
          </a:p>
          <a:p>
            <a:pPr algn="just"/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určuje 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termín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, kedy je chorá osoba povinná dostaviť sa na kontrolu potreby poskytovania osobnej starostlivosti, ak to charakter choroby vyžaduje a umožňuje, a na tento účel ho predvoláva na kontrolu; ak charakter choroby neumožňuje chorej osobe dostaviť sa na kontrolu k všeobecnému lekárovi, kontrolu vykoná všeobecný lekár u pacienta v jeho prirodzenom prostredí, 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chorá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osoba, ktorej sa poskytuje osobná starostlivosť, je povinná dostaviť sa k všeobecnému lekárovi v určený deň na kontrolu, ak to charakter choroby vyžaduje a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umožňuje; ak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sa na kontrolu bezdôvodne nedostaví, všeobecný lekár ukončí týmto dňom potrebu poskytovania osobnej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starostlivosti, 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zaznamenáva 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v zdravotnej dokumentácii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potrebu poskytovania osobnej starostlivosti,</a:t>
            </a:r>
          </a:p>
          <a:p>
            <a:pPr algn="just"/>
            <a:r>
              <a:rPr lang="sk-S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poskytuje 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súčinnosť Sociálnej poisťovni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pri kontrole posudzovania potreby poskytovania osobnej starostlivosti v sporných prípadoch. </a:t>
            </a:r>
          </a:p>
          <a:p>
            <a:pPr algn="just">
              <a:buFontTx/>
              <a:buChar char="-"/>
            </a:pPr>
            <a:endParaRPr lang="sk-SK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sk-SK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/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lphaLcPeriod"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398199" y="317355"/>
            <a:ext cx="114809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</a:pPr>
            <a:r>
              <a:rPr lang="pl-PL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Zásady pri vystavení Žiadosti o „dlhodobé” ošetrovné </a:t>
            </a:r>
            <a:endParaRPr lang="en-US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8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5451352" y="107090"/>
            <a:ext cx="5512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Potvrdenie o potrebe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osobnej a celodennej starostlivosti </a:t>
            </a: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 prvom poskytovaní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osobnej a celodennej starostlivosti</a:t>
            </a:r>
            <a:endParaRPr lang="sk-SK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451353" y="810192"/>
            <a:ext cx="64491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sk-SK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200" b="1" i="1" dirty="0">
                <a:latin typeface="Arial (Text)"/>
                <a:cs typeface="Arial" panose="020B0604020202020204" pitchFamily="34" charset="0"/>
              </a:rPr>
              <a:t>Ktorý lekár žiadosť vystaví?</a:t>
            </a:r>
          </a:p>
          <a:p>
            <a:pPr algn="just"/>
            <a:r>
              <a:rPr lang="sk-SK" sz="1200" dirty="0">
                <a:latin typeface="Arial (Text)"/>
                <a:cs typeface="Arial" panose="020B0604020202020204" pitchFamily="34" charset="0"/>
              </a:rPr>
              <a:t>Žiadosť vystaví </a:t>
            </a:r>
            <a:endParaRPr lang="sk-SK" sz="1200" dirty="0" smtClean="0">
              <a:latin typeface="Arial (Text)"/>
              <a:cs typeface="Arial" panose="020B0604020202020204" pitchFamily="34" charset="0"/>
            </a:endParaRPr>
          </a:p>
          <a:p>
            <a:pPr marL="228600" indent="-228600" algn="just">
              <a:buAutoNum type="alphaLcParenR"/>
            </a:pPr>
            <a:r>
              <a:rPr lang="sk-SK" sz="1200" dirty="0" smtClean="0">
                <a:latin typeface="Arial (Text)"/>
                <a:cs typeface="Arial" panose="020B0604020202020204" pitchFamily="34" charset="0"/>
              </a:rPr>
              <a:t>lekár </a:t>
            </a:r>
            <a:r>
              <a:rPr lang="sk-SK" sz="1200" dirty="0">
                <a:latin typeface="Arial (Text)"/>
                <a:cs typeface="Arial" panose="020B0604020202020204" pitchFamily="34" charset="0"/>
              </a:rPr>
              <a:t>zdravotníckeho zariadenia ústavnej starostlivosti, zo starostlivosti ktorého je chorá osoba prepustená do tzv. domácej starostlivosti </a:t>
            </a:r>
            <a:r>
              <a:rPr lang="sk-SK" sz="1200" dirty="0" smtClean="0">
                <a:latin typeface="Arial (Text)"/>
                <a:cs typeface="Arial" panose="020B0604020202020204" pitchFamily="34" charset="0"/>
              </a:rPr>
              <a:t>(v prípade hospitalizovaného pacienta) alebo</a:t>
            </a:r>
          </a:p>
          <a:p>
            <a:pPr marL="228600" indent="-228600" algn="just">
              <a:buAutoNum type="alphaLcParenR"/>
            </a:pPr>
            <a:r>
              <a:rPr lang="sk-SK" sz="1200" dirty="0" smtClean="0">
                <a:latin typeface="Arial (Text)"/>
                <a:cs typeface="Arial" panose="020B0604020202020204" pitchFamily="34" charset="0"/>
              </a:rPr>
              <a:t>lekár </a:t>
            </a:r>
            <a:r>
              <a:rPr lang="sk-SK" sz="1200" dirty="0">
                <a:latin typeface="Arial (Text)"/>
                <a:cs typeface="Arial" panose="020B0604020202020204" pitchFamily="34" charset="0"/>
              </a:rPr>
              <a:t>špecialista, ktorý zistil potrebu osobnej a </a:t>
            </a:r>
            <a:r>
              <a:rPr lang="sk-SK" sz="1200" dirty="0">
                <a:latin typeface="Arial (Text)"/>
                <a:cs typeface="Arial" panose="020B0604020202020204" pitchFamily="34" charset="0"/>
                <a:sym typeface="Arial"/>
              </a:rPr>
              <a:t>celodennej starostlivosti v prirodzenom prostredí </a:t>
            </a:r>
            <a:r>
              <a:rPr lang="sk-SK" sz="1200" dirty="0" smtClean="0">
                <a:latin typeface="Arial (Text)"/>
                <a:cs typeface="Arial" panose="020B0604020202020204" pitchFamily="34" charset="0"/>
                <a:sym typeface="Arial"/>
              </a:rPr>
              <a:t>osoby (v prípade paliatívneho pacienta)</a:t>
            </a:r>
          </a:p>
          <a:p>
            <a:endParaRPr lang="sk-SK" sz="1200" dirty="0">
              <a:solidFill>
                <a:schemeClr val="tx2"/>
              </a:solidFill>
              <a:latin typeface="Arial (Text)"/>
              <a:cs typeface="Arial" panose="020B0604020202020204" pitchFamily="34" charset="0"/>
              <a:sym typeface="Arial"/>
            </a:endParaRPr>
          </a:p>
          <a:p>
            <a:r>
              <a:rPr lang="sk-SK" sz="1200" dirty="0" smtClean="0">
                <a:solidFill>
                  <a:schemeClr val="tx2"/>
                </a:solidFill>
                <a:latin typeface="Arial (Text)"/>
                <a:cs typeface="Arial" panose="020B0604020202020204" pitchFamily="34" charset="0"/>
                <a:sym typeface="Arial"/>
              </a:rPr>
              <a:t> </a:t>
            </a:r>
            <a:r>
              <a:rPr lang="sk-SK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→ </a:t>
            </a:r>
            <a:r>
              <a:rPr lang="sk-SK" sz="1200" dirty="0" smtClean="0">
                <a:solidFill>
                  <a:srgbClr val="FF0000"/>
                </a:solidFill>
                <a:latin typeface="Arial (Text)"/>
                <a:cs typeface="Times New Roman" panose="02020603050405020304" pitchFamily="18" charset="0"/>
                <a:sym typeface="Arial"/>
              </a:rPr>
              <a:t>všeobecný lekár toto tlačivo nevypĺňa ani nepotvrdzuje. </a:t>
            </a:r>
            <a:r>
              <a:rPr lang="sk-SK" sz="12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  <a:sym typeface="Arial"/>
              </a:rPr>
              <a:t>  </a:t>
            </a:r>
            <a:endParaRPr lang="sk-SK" sz="1200" dirty="0">
              <a:solidFill>
                <a:srgbClr val="FF0000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53" y="132844"/>
            <a:ext cx="5149044" cy="64846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78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-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5451352" y="107090"/>
            <a:ext cx="5512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Potvrdenie o trvaní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poskytovania osobnej a celodennej starostlivosti </a:t>
            </a: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 koncu kalendárneho  mesiaca</a:t>
            </a:r>
            <a:endParaRPr lang="sk-SK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451353" y="810192"/>
            <a:ext cx="644912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k-SK" sz="1200" b="1" i="1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k-SK" sz="1200" b="1" i="1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Ktorý </a:t>
            </a:r>
            <a:r>
              <a:rPr lang="sk-SK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lekár </a:t>
            </a:r>
            <a:r>
              <a:rPr lang="sk-SK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tlačivo </a:t>
            </a:r>
            <a:r>
              <a:rPr lang="sk-SK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vystaví?</a:t>
            </a:r>
          </a:p>
          <a:p>
            <a:pPr algn="just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Tlačivo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vystaví všeobecný lekár ošetrovanej osoby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 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endParaRPr lang="sk-SK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Aký je predpoklad na vystavenia tlačiva?</a:t>
            </a:r>
          </a:p>
          <a:p>
            <a:pPr algn="just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Predpokladom na vystavenia tohto tlačiva je skutočnosť, že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lekár zdravotníckeho zariadenia ústavnej starostlivosti, zo starostlivosti ktorého je chorá osoba prepustená do tzv. domácej starostlivosti (v prípade hospitalizovaného pacienta)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alebo lekár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špecialista, ktorý zistil potrebu osobnej a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celodennej starostlivosti v prirodzenom prostredí osoby (v prípade paliatívneho pacienta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), vystavil </a:t>
            </a:r>
            <a:r>
              <a:rPr lang="sk-SK" sz="1200" u="sng" dirty="0">
                <a:latin typeface="Arial" panose="020B0604020202020204" pitchFamily="34" charset="0"/>
                <a:cs typeface="Arial" panose="020B0604020202020204" pitchFamily="34" charset="0"/>
              </a:rPr>
              <a:t>Potvrdenie o potrebe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osobnej a celodennej starostlivosti </a:t>
            </a:r>
            <a:r>
              <a:rPr lang="sk-SK" sz="1200" u="sng" dirty="0">
                <a:latin typeface="Arial" panose="020B0604020202020204" pitchFamily="34" charset="0"/>
                <a:cs typeface="Arial" panose="020B0604020202020204" pitchFamily="34" charset="0"/>
              </a:rPr>
              <a:t>a o prvom poskytovaní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osobnej a celodennej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starostlivosti.</a:t>
            </a:r>
          </a:p>
          <a:p>
            <a:pPr algn="just"/>
            <a:r>
              <a:rPr lang="sk-SK" sz="12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Ďalším predpokladom je, že potreba starostlivosti v prirodzenom prostredí trvá z medicínskeho hľadiska.</a:t>
            </a:r>
            <a:endParaRPr lang="sk-SK"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just"/>
            <a:endParaRPr lang="sk-SK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Kedy </a:t>
            </a:r>
            <a:r>
              <a:rPr lang="sk-SK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tlačivo </a:t>
            </a:r>
            <a:r>
              <a:rPr lang="sk-SK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lekár vystaví? </a:t>
            </a:r>
          </a:p>
          <a:p>
            <a:pPr algn="just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Tlačivo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vystaví lekár ku koncu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každého kalendárneho mesiaca trvania potreby starostlivosti v prirodzenom prostredí. 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200" dirty="0">
              <a:solidFill>
                <a:srgbClr val="FF0000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8" y="288759"/>
            <a:ext cx="5219104" cy="62163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58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5451352" y="107090"/>
            <a:ext cx="5512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Potvrdenie o trvaní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poskytovania osobnej a celodennej starostlivosti </a:t>
            </a: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 koncu kalendárneho  mesiaca</a:t>
            </a:r>
            <a:endParaRPr lang="sk-SK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451353" y="810192"/>
            <a:ext cx="644912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Čo na ňom lekár uvedie?</a:t>
            </a:r>
            <a:endParaRPr lang="sk-SK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časti </a:t>
            </a:r>
            <a:r>
              <a:rPr lang="sk-SK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orámovanej</a:t>
            </a:r>
            <a:r>
              <a:rPr lang="sk-SK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modrou farbou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uvedie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identifikačné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údaje ošetrovanej osoby, ktorá si vyžaduje poskytovanie osobnej a celodennej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starostlivosti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časti </a:t>
            </a:r>
            <a:r>
              <a:rPr lang="sk-SK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podfarbenej </a:t>
            </a:r>
            <a:r>
              <a:rPr lang="sk-SK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oranžovou farbou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uvedie</a:t>
            </a: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údaje o osobe, ktorá poskytuje osobnú a celodennú starostlivosť ošetrovanej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osobe ku koncu mesiaca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časti </a:t>
            </a:r>
            <a:r>
              <a:rPr lang="sk-SK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označenej číslicou </a:t>
            </a:r>
            <a:r>
              <a:rPr lang="sk-SK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sk-SK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orámovanej zelenou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farbou uvedie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dátum, ku ktorému poskytovanie osobnej a celodennej starostlivosti osobou uvedenou v oranžovej časti trvá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1200" i="1" dirty="0">
                <a:latin typeface="Arial" panose="020B0604020202020204" pitchFamily="34" charset="0"/>
                <a:cs typeface="Arial" panose="020B0604020202020204" pitchFamily="34" charset="0"/>
              </a:rPr>
              <a:t>zásade k poslednému dňu príslušného mesiaca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v prípade hospitalizácie ošetrovanej (chorej) osoby aj obdobia hospitalizácie v rámci trvania potreby osobnej a celodennej starostlivosti (údaje o hospitalizácii je povinná nahlásiť všeobecnému lekárovi ošetrovaného osoba, ktorá ošetruje chorého)</a:t>
            </a:r>
          </a:p>
          <a:p>
            <a:pPr algn="just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časti </a:t>
            </a:r>
            <a:r>
              <a:rPr lang="sk-SK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označenej číslicou </a:t>
            </a:r>
            <a:r>
              <a:rPr lang="sk-SK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sk-SK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orámovanej zelenou farbou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uvedie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predchádzajúce obdobie starostlivosti o ošetrovanú (chorú) osobu, ak </a:t>
            </a:r>
            <a:r>
              <a:rPr lang="sk-SK" sz="1200" u="sng" dirty="0">
                <a:latin typeface="Arial" panose="020B0604020202020204" pitchFamily="34" charset="0"/>
                <a:cs typeface="Arial" panose="020B0604020202020204" pitchFamily="34" charset="0"/>
              </a:rPr>
              <a:t>v priebehu potreby starostlivosti došlo k </a:t>
            </a:r>
            <a:r>
              <a:rPr lang="sk-SK" sz="1200" u="sng" dirty="0" err="1">
                <a:latin typeface="Arial" panose="020B0604020202020204" pitchFamily="34" charset="0"/>
                <a:cs typeface="Arial" panose="020B0604020202020204" pitchFamily="34" charset="0"/>
              </a:rPr>
              <a:t>prestriedaniu</a:t>
            </a:r>
            <a:r>
              <a:rPr lang="sk-SK" sz="1200" u="sng" dirty="0">
                <a:latin typeface="Arial" panose="020B0604020202020204" pitchFamily="34" charset="0"/>
                <a:cs typeface="Arial" panose="020B0604020202020204" pitchFamily="34" charset="0"/>
              </a:rPr>
              <a:t> viacerých poistencov </a:t>
            </a:r>
            <a:endParaRPr lang="sk-SK" sz="1200" u="sng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ak sa tlačivo potvrdzuje pre prvú osobu, ktorá poskytuje starostlivosť,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táto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časť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 nevypĺňa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sk-SK" sz="12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sk-SK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Komu je potrebné odovzdať potvrdené tlačivo? </a:t>
            </a:r>
          </a:p>
          <a:p>
            <a:pPr marL="0" lvl="1" indent="0" algn="just">
              <a:buNone/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Potvrdené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tlačivo je potrebné odovzdať osobe, ktorá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poskytuje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osobnú a celodennú starostlivosť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(osoba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uvedená v časti </a:t>
            </a:r>
            <a:r>
              <a:rPr lang="sk-SK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podfarbenej </a:t>
            </a:r>
            <a:r>
              <a:rPr lang="sk-SK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oranžovou </a:t>
            </a:r>
            <a:r>
              <a:rPr lang="sk-SK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farbou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alebo osobe, ktorej sa poskytuje táto starostlivosť  (osoba uvedená v časti </a:t>
            </a:r>
            <a:r>
              <a:rPr lang="sk-SK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orámovanej </a:t>
            </a:r>
            <a:r>
              <a:rPr lang="sk-SK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modrou farbou</a:t>
            </a:r>
            <a:r>
              <a:rPr lang="sk-SK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k-SK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endParaRPr lang="sk-SK" sz="12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Aké ďalšie povinnosti má lekár? </a:t>
            </a:r>
          </a:p>
          <a:p>
            <a:pPr algn="just"/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V prípade, ak si bude poistenec uplatňovať nárok na tzv. dlhodobé ošetrovné z viacerých nemocenských poistení, ošetrujúci lekár vystaví a potvrdí tlačivo osobitne pre každé nemocenské poistenie.</a:t>
            </a:r>
          </a:p>
          <a:p>
            <a:endParaRPr lang="sk-SK" sz="1200" dirty="0">
              <a:solidFill>
                <a:srgbClr val="FF0000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8" y="288759"/>
            <a:ext cx="5219104" cy="62163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73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2438</Words>
  <Application>Microsoft Office PowerPoint</Application>
  <PresentationFormat>Širokouhlá</PresentationFormat>
  <Paragraphs>213</Paragraphs>
  <Slides>16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Arial (Text)</vt:lpstr>
      <vt:lpstr>Calibri</vt:lpstr>
      <vt:lpstr>Calibri Light</vt:lpstr>
      <vt:lpstr>Times New Roman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Sociálna poisťovňa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Podstupka Marek</dc:creator>
  <cp:lastModifiedBy>Škotka Marian</cp:lastModifiedBy>
  <cp:revision>150</cp:revision>
  <dcterms:created xsi:type="dcterms:W3CDTF">2023-09-21T11:38:12Z</dcterms:created>
  <dcterms:modified xsi:type="dcterms:W3CDTF">2024-04-30T10:05:28Z</dcterms:modified>
</cp:coreProperties>
</file>